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8" d="100"/>
          <a:sy n="38" d="100"/>
        </p:scale>
        <p:origin x="-7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54405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56907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11601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79432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164955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98151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E24D644-A4AC-4B47-9DAF-B2656CE1B3DA}" type="datetimeFigureOut">
              <a:rPr lang="ar-IQ" smtClean="0"/>
              <a:t>27/04/1440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90615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E24D644-A4AC-4B47-9DAF-B2656CE1B3DA}" type="datetimeFigureOut">
              <a:rPr lang="ar-IQ" smtClean="0"/>
              <a:t>27/04/1440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71710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4D644-A4AC-4B47-9DAF-B2656CE1B3DA}" type="datetimeFigureOut">
              <a:rPr lang="ar-IQ" smtClean="0"/>
              <a:t>27/04/1440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07184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333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06642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24D644-A4AC-4B47-9DAF-B2656CE1B3DA}" type="datetimeFigureOut">
              <a:rPr lang="ar-IQ" smtClean="0"/>
              <a:t>27/04/1440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F326F7-8F42-47D2-8041-1BDDC628DD99}" type="slidenum">
              <a:rPr lang="ar-IQ" smtClean="0"/>
              <a:t>‹#›</a:t>
            </a:fld>
            <a:endParaRPr lang="ar-IQ"/>
          </a:p>
        </p:txBody>
      </p:sp>
    </p:spTree>
    <p:extLst>
      <p:ext uri="{BB962C8B-B14F-4D97-AF65-F5344CB8AC3E}">
        <p14:creationId xmlns:p14="http://schemas.microsoft.com/office/powerpoint/2010/main" val="399720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400" y="332656"/>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IQ" sz="3600" b="1" dirty="0"/>
              <a:t>مراحل التدريب الرياضي</a:t>
            </a:r>
            <a:endParaRPr lang="ar-IQ" sz="3600" b="1"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pPr algn="just"/>
            <a:r>
              <a:rPr lang="ar-IQ" sz="3300" dirty="0" smtClean="0"/>
              <a:t> </a:t>
            </a:r>
            <a:r>
              <a:rPr lang="ar-IQ" sz="3300" dirty="0"/>
              <a:t>ان عملية التدريب الرياضي تشمل كل الاعمار والمستويات اذ تبدء من الناشئين(الصغار) مرورا بالشباب ثم المتقدمين ثم الابطال وعلى الرغم من وجود الاختلافات البيولوجية في مراحل النمو المختلفة الا انه قسمت العملية التدريبية الى مراحل معينة على اساس العمر والجنس ومستوى الفرد المهارى في عملية الاعداد بالإضافة لتلك الفروقات فلذلك وضع نظام تدريبي مستقل يخص الناشئ فقط يختلف في الخطوط والمميزات الخاصة بالمقارنة مع النظام التدريبي للمتقدمين او الابطال اذ تؤكد الخبرات العلمية بأن تدريب المستويات العليا يجب ان تبدأ منذ المرحلة العمرية المبكرة( الطفولة) وخاصة الرياضات الفردية وحسب رأي كل من (فيلين وتيز) فان عملية التدريب الرياضي تنقسم الى المراحل التالية وكما مبينة ادناه.</a:t>
            </a:r>
            <a:endParaRPr lang="en-US" sz="3300" dirty="0"/>
          </a:p>
          <a:p>
            <a:pPr lvl="0" algn="just"/>
            <a:r>
              <a:rPr lang="ar-IQ" sz="3300" dirty="0"/>
              <a:t>المرحلة الاساسية (البناء)</a:t>
            </a:r>
            <a:endParaRPr lang="en-US" sz="3300" dirty="0"/>
          </a:p>
          <a:p>
            <a:pPr lvl="0" algn="just"/>
            <a:r>
              <a:rPr lang="ar-IQ" sz="3300" dirty="0"/>
              <a:t>المرحلة الخاصة (التخصص)</a:t>
            </a:r>
            <a:endParaRPr lang="en-US" sz="3300" dirty="0"/>
          </a:p>
          <a:p>
            <a:pPr lvl="0" algn="just"/>
            <a:r>
              <a:rPr lang="ar-IQ" sz="3300" dirty="0"/>
              <a:t>المرحلة العليا (القمة)</a:t>
            </a:r>
            <a:endParaRPr lang="en-US" sz="3300" dirty="0"/>
          </a:p>
          <a:p>
            <a:pPr algn="just"/>
            <a:r>
              <a:rPr lang="ar-IQ" sz="3300" dirty="0"/>
              <a:t>وهذه المراحل الثلاثة تعتبر القاعدة الاساسية للتدريب  والذي يمثل النمو المتواصل لحمل التدريب.</a:t>
            </a:r>
            <a:endParaRPr lang="en-US" sz="3300" dirty="0"/>
          </a:p>
          <a:p>
            <a:pPr marL="0" lvl="0" indent="0">
              <a:spcBef>
                <a:spcPts val="0"/>
              </a:spcBef>
              <a:buNone/>
            </a:pPr>
            <a:endParaRPr lang="ar-IQ" b="1" dirty="0"/>
          </a:p>
        </p:txBody>
      </p:sp>
    </p:spTree>
    <p:extLst>
      <p:ext uri="{BB962C8B-B14F-4D97-AF65-F5344CB8AC3E}">
        <p14:creationId xmlns:p14="http://schemas.microsoft.com/office/powerpoint/2010/main" val="265353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372745"/>
            <a:ext cx="6583288" cy="4247317"/>
          </a:xfrm>
          <a:prstGeom prst="rect">
            <a:avLst/>
          </a:prstGeom>
        </p:spPr>
        <p:txBody>
          <a:bodyPr wrap="square">
            <a:spAutoFit/>
          </a:bodyPr>
          <a:lstStyle/>
          <a:p>
            <a:pPr lvl="0" algn="just"/>
            <a:r>
              <a:rPr lang="ar-IQ" b="1" dirty="0"/>
              <a:t>المرحلة الاساسية (البناء) ووظيفتها</a:t>
            </a:r>
            <a:r>
              <a:rPr lang="ar-IQ" dirty="0"/>
              <a:t>.</a:t>
            </a:r>
            <a:endParaRPr lang="en-US" dirty="0"/>
          </a:p>
          <a:p>
            <a:pPr lvl="0" algn="just"/>
            <a:r>
              <a:rPr lang="ar-IQ" dirty="0"/>
              <a:t>وضع برنامج شامل للأعداد العام كي تساعد على تطوير الصفات البدنية مثل( السرعة, القوة, المطاولة(التحمل), المرونة, القدرة الحركية للمفاصل والاطراف العليا والسفلى).</a:t>
            </a:r>
            <a:endParaRPr lang="en-US" dirty="0"/>
          </a:p>
          <a:p>
            <a:pPr lvl="0" algn="just"/>
            <a:r>
              <a:rPr lang="ar-IQ" dirty="0"/>
              <a:t>تطوير الخبرة والمعرفة بالجانب التطبيقي.</a:t>
            </a:r>
            <a:endParaRPr lang="en-US" dirty="0"/>
          </a:p>
          <a:p>
            <a:pPr lvl="0" algn="just"/>
            <a:r>
              <a:rPr lang="ar-IQ" dirty="0"/>
              <a:t>تطوير القدرة والتكيف والثبات في الاختصاص لنوع الفعالية. </a:t>
            </a:r>
            <a:endParaRPr lang="en-US" dirty="0"/>
          </a:p>
          <a:p>
            <a:pPr lvl="0" algn="just"/>
            <a:r>
              <a:rPr lang="ar-IQ" b="1" dirty="0"/>
              <a:t>المرحلة الخاصة (التخصص)</a:t>
            </a:r>
            <a:r>
              <a:rPr lang="ar-IQ" dirty="0"/>
              <a:t> وظيفتها</a:t>
            </a:r>
            <a:endParaRPr lang="en-US" dirty="0"/>
          </a:p>
          <a:p>
            <a:pPr algn="just"/>
            <a:r>
              <a:rPr lang="ar-IQ" dirty="0"/>
              <a:t>ان عملية الانتقال من الاعداد العام الى الاعداد الخاص وحسب التخصص بالفعالية هنا </a:t>
            </a:r>
            <a:r>
              <a:rPr lang="ar-IQ" dirty="0" err="1"/>
              <a:t>يبدء</a:t>
            </a:r>
            <a:r>
              <a:rPr lang="ar-IQ" dirty="0"/>
              <a:t> التدريب بشكل مركز على تدريب الجوانب الفنية (المهارة) وعلى اساس هذا تتكون عند الرياضي القدرة الخاصة بنوع اللعبة التي يمارسها المختص بها وبمعنى اخر الهدف من هذه المرحلة الحصول على اعداد كامل </a:t>
            </a:r>
            <a:r>
              <a:rPr lang="ar-IQ" dirty="0" err="1"/>
              <a:t>لاجل</a:t>
            </a:r>
            <a:r>
              <a:rPr lang="ar-IQ" dirty="0"/>
              <a:t> الحصول على افضل الارقام والنتائج من خلال المنافسات . وان الامكانات الاخرى تتطور من خلال مجموعة عوامل منها التعمق في القدرة الحركية (اي قدرة اللاعب في اعطاء كل طاقاته لبلوغ الهدف من اجل الحصول على نتيجة افضل وخاصة عند خوض المنافسات وكذلك تعامله مع الاخرين الى جانب ذلك </a:t>
            </a:r>
            <a:r>
              <a:rPr lang="ar-IQ" dirty="0" err="1"/>
              <a:t>اجلراء</a:t>
            </a:r>
            <a:r>
              <a:rPr lang="ar-IQ" dirty="0"/>
              <a:t> الفحوصات الطبية والاختبارات بشكل دوري ومنتظم وكذلك العناية بالتغذية الصحية والابتعاد الامور الاخرى(السهر-تناول الكحول- التدخين) .</a:t>
            </a:r>
            <a:endParaRPr lang="en-US" dirty="0"/>
          </a:p>
        </p:txBody>
      </p:sp>
    </p:spTree>
    <p:extLst>
      <p:ext uri="{BB962C8B-B14F-4D97-AF65-F5344CB8AC3E}">
        <p14:creationId xmlns:p14="http://schemas.microsoft.com/office/powerpoint/2010/main" val="178656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5016758"/>
          </a:xfrm>
          <a:prstGeom prst="rect">
            <a:avLst/>
          </a:prstGeom>
        </p:spPr>
        <p:txBody>
          <a:bodyPr>
            <a:spAutoFit/>
          </a:bodyPr>
          <a:lstStyle/>
          <a:p>
            <a:pPr lvl="0" algn="just"/>
            <a:r>
              <a:rPr lang="ar-IQ" sz="2000" b="1" dirty="0"/>
              <a:t>المرحلة العليا(القمة)</a:t>
            </a:r>
            <a:r>
              <a:rPr lang="ar-IQ" sz="2000" dirty="0"/>
              <a:t> ووظيفتها</a:t>
            </a:r>
            <a:endParaRPr lang="en-US" sz="2000" dirty="0"/>
          </a:p>
          <a:p>
            <a:pPr algn="just"/>
            <a:r>
              <a:rPr lang="ar-IQ" sz="2000" dirty="0"/>
              <a:t>وفي هذه المرحلة تشتمل على الرياضيين الذين حصلوا على نتائج عالية في نوع الفعالية المتخصص بها وهي تعتبر الشكل الخاص للعملية التدريبية الذي يشترك فيها اللاعبون الذين حصلوا على اعلى المستويات (حصلوا على درجات عالية في عملية الاعداد) من خلال اكمالهم مرحلتي البناء والتخصص وحصلوا على الارقام محددة . وان عملية تطبيق طرق التدريب والوسائل بأعلى مستوى لأجل الوصول الى اعلى نتيجة (القمة)والاختصاص اي بمعنى عملية اعداد الرياضي المتفوق للمنافسات والبطولات الدولي والعالمية .</a:t>
            </a:r>
            <a:endParaRPr lang="en-US" sz="2000" dirty="0"/>
          </a:p>
          <a:p>
            <a:pPr algn="just"/>
            <a:r>
              <a:rPr lang="ar-IQ" sz="2000" dirty="0"/>
              <a:t>من هنا </a:t>
            </a:r>
            <a:r>
              <a:rPr lang="ar-IQ" sz="2000" dirty="0" err="1"/>
              <a:t>يبدء</a:t>
            </a:r>
            <a:r>
              <a:rPr lang="ar-IQ" sz="2000" dirty="0"/>
              <a:t> التباين الدائم لمميزات كل فعالية اذا من الضروري ان يتم التدريب على مراحل في كل فعالية مع تحديد الاعمار من خلال وضع العمر المناسب في اللعبة المناسبة لغرض البدء بالتدريب المنتظم مع تحديد العمر لوصول الرياضي </a:t>
            </a:r>
            <a:r>
              <a:rPr lang="ar-IQ" sz="2000" dirty="0" smtClean="0"/>
              <a:t>للقمة</a:t>
            </a:r>
            <a:endParaRPr lang="en-US" sz="2000" dirty="0"/>
          </a:p>
        </p:txBody>
      </p:sp>
    </p:spTree>
    <p:extLst>
      <p:ext uri="{BB962C8B-B14F-4D97-AF65-F5344CB8AC3E}">
        <p14:creationId xmlns:p14="http://schemas.microsoft.com/office/powerpoint/2010/main" val="4054613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437</Words>
  <Application>Microsoft Office PowerPoint</Application>
  <PresentationFormat>عرض على الشاشة (3:4)‏</PresentationFormat>
  <Paragraphs>15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Office Theme</vt:lpstr>
      <vt:lpstr>مراحل التدريب الرياضي</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 Adel</cp:lastModifiedBy>
  <cp:revision>25</cp:revision>
  <dcterms:created xsi:type="dcterms:W3CDTF">2015-10-25T16:16:53Z</dcterms:created>
  <dcterms:modified xsi:type="dcterms:W3CDTF">2019-01-04T18:45:52Z</dcterms:modified>
</cp:coreProperties>
</file>